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368" r:id="rId3"/>
    <p:sldId id="379" r:id="rId4"/>
    <p:sldId id="380" r:id="rId5"/>
    <p:sldId id="259" r:id="rId6"/>
    <p:sldId id="413" r:id="rId7"/>
    <p:sldId id="382" r:id="rId8"/>
    <p:sldId id="383" r:id="rId9"/>
    <p:sldId id="414" r:id="rId10"/>
    <p:sldId id="415" r:id="rId11"/>
    <p:sldId id="262" r:id="rId12"/>
    <p:sldId id="416" r:id="rId13"/>
    <p:sldId id="400" r:id="rId14"/>
    <p:sldId id="417" r:id="rId15"/>
    <p:sldId id="418" r:id="rId16"/>
    <p:sldId id="420" r:id="rId17"/>
    <p:sldId id="419" r:id="rId18"/>
    <p:sldId id="421" r:id="rId19"/>
    <p:sldId id="423" r:id="rId20"/>
    <p:sldId id="422" r:id="rId21"/>
    <p:sldId id="261" r:id="rId22"/>
    <p:sldId id="263" r:id="rId23"/>
    <p:sldId id="26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AB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A16C2-1CA2-4095-8729-8FA338733D6E}" type="datetimeFigureOut">
              <a:rPr lang="en-US" smtClean="0"/>
              <a:t>9/30/21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F848A-27F7-42A0-8647-06256E33E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640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Recommend no code options for easy learning (I’m lazy!)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2C5A8-5592-4597-AD99-C20284D7E0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70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2C5A8-5592-4597-AD99-C20284D7E0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581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2C5A8-5592-4597-AD99-C20284D7E0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36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Immersive reader is in preview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2C5A8-5592-4597-AD99-C20284D7E0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232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Recommend no code options for easy learning (I’m lazy!)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2C5A8-5592-4597-AD99-C20284D7E0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7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Recommend no code options for easy learning (I’m lazy!)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2C5A8-5592-4597-AD99-C20284D7E0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772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8807C-2CE6-4719-B079-7E64541B94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CF1BA4-847D-4860-81B1-F379C63FEC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EC7CF-823A-489B-B7EE-04930CE35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D2379-39E1-4981-BB93-7A82CE98D661}" type="datetime1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2B1D3-54B3-4E2A-8571-A16BBF0D2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054C3-BB65-4D3E-84D8-EE7BB464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59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09441-7F6A-4779-9EE9-C470E29DB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F5E580-E2FD-486A-AD9D-353580347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00060-5B03-40F4-B55A-7F7B96077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155A6-EA81-4D3B-919C-AD3D73AA914E}" type="datetime1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B5983-7870-41C9-A631-A5604F23B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BC7DB-1083-47EB-923B-1185519A2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39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C84A42-596B-4B4E-89AC-D9B27F60E8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9C482A-2F85-4F17-901E-D4524A9B8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4496D-71B5-4FF2-90CA-5BB2B8DA6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3B534-B10A-4FFF-B7A6-2BE6BF7A7346}" type="datetime1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67DBB-0984-4E65-81EE-F470562DB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7095D-93D5-41C5-AC9E-313A99D92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50ABE-D816-4C59-8290-562C4E1A0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91F42-2245-4451-8E84-A99F14017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82A32-FEB5-4DAE-937E-43D6B5FA2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BF61D-964F-4271-AAA2-83302A728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843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85DC5-B2A4-49F2-A39C-1DD8C4608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54427-03A7-4652-AC5F-D8437A39E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007EF-9033-487D-83C1-220B76D92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11404-B01E-47A9-BF33-96FC106B7A7E}" type="datetime1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C2672-068D-4306-BDCB-F791B569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C1956-4BEC-4E51-8783-D7D1F255C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89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D3EAC-2AA7-4245-89AB-1C829FA7D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E7F84-1130-4E2F-B5D2-068FD01F3E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30E3C-0FF3-4320-A772-F1784918F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143C5-1CCF-48EA-AEB5-2D21A6A56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D06CA0-A693-4AAB-BE5A-28357F1F8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94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7E288-1524-446F-AC7E-6B3148301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4776C-DE9B-46A9-9577-DA9862BF0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F8D90-1A24-4A73-8BE6-B3B6671F5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A94D9-60A6-4E08-8A27-47D797CB0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40159D-2B5F-40AF-ACF9-037ED70614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048876-8A44-4B85-975C-96DCC683A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09370-8682-45AF-BA23-C704BA290E1D}" type="datetime1">
              <a:rPr lang="en-US" smtClean="0"/>
              <a:t>9/30/21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BCD7F5-730A-4C63-9AC4-288F0B1A0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F4B990-FE03-4B53-B49E-149F24D29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387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8ED59-0D08-4ED3-9E57-9F19B96BF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A26A92-1033-4A81-8DE4-BE5F6F27A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EFA3-436A-4BB4-9D67-E434B145A9AD}" type="datetime1">
              <a:rPr lang="en-US" smtClean="0"/>
              <a:t>9/30/21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54CE1-A7FF-4DEC-9297-F6E1C863F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87802-293F-493D-8C2D-4D47BB3A7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476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2517F9-E9D7-4855-9387-74EA710CF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B760A-8723-4265-9CFE-067BA0B5628F}" type="datetime1">
              <a:rPr lang="en-US" smtClean="0"/>
              <a:t>9/30/21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93053C-6207-47D4-AEA6-92EAD4EC5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B10F9-CFC3-4792-959D-68039CB80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7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6B189-6EB2-4CA2-9F8D-3A030C325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0ACE4-5040-4192-A593-06B8D873F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024CB1-82DB-4E93-BF0F-3021B4524D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996C4-64B1-45D5-96E9-590268B07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3EAB-DD4C-4B91-81B1-660AF17C458E}" type="datetime1">
              <a:rPr lang="en-US" smtClean="0"/>
              <a:t>9/30/21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47283-7C2A-407D-8E68-0E9BB75D6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BCCD32-2EB8-43D5-92A3-32E4E489C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87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56CFB-9B3E-40AB-A7AB-C9E003B6E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37F0DF-BD27-42ED-AA2C-9F2AB866D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2123D1-549B-4F1A-A01B-964340FFD6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8BF40F-8588-4818-B02F-4EA7E8DC5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B7E36-A439-402F-9FC0-894F20BC5C27}" type="datetime1">
              <a:rPr lang="en-US" smtClean="0"/>
              <a:t>9/30/21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6548E7-B6CE-4F83-B92C-F35279D62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EBD11-98A7-4697-8D9E-8EEE6F6CD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5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74E364-0D8A-4B65-A12F-D9A0AE6B8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E1C8D-B31D-41F4-B545-6C2A8757A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04F17-3B30-4CF6-AAAD-622A3276EF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27E2AC-683C-4D92-A3F2-E71CD1A59666}" type="datetime1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E65AA-D6A4-42C9-BFCE-28B6496EF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SQLDay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7F153-533B-4416-AB20-FD3D24A4E8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29660-DC50-4E70-8863-14F6CC4B5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448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is.ai/hom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en-us/azure/cognitive-services/luis/luis-csharp-tutorial-bf-v4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Beginning-Azure-Cognitive-Services-Intelligence/dp/148427175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atspeed.com/" TargetMode="External"/><Relationship Id="rId2" Type="http://schemas.openxmlformats.org/officeDocument/2006/relationships/hyperlink" Target="mailto:matt@sqlatspeed.com?subject=SQL%20Saturday%20Oregon%20respons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atspeed.com/" TargetMode="External"/><Relationship Id="rId2" Type="http://schemas.openxmlformats.org/officeDocument/2006/relationships/hyperlink" Target="mailto:matt@sqlatspeed.com?subject=SQL%20Saturday%20Oregon%20respons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sxsqr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B1C1C-B7BF-4F25-B944-3E580E0E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550" y="3089276"/>
            <a:ext cx="10650764" cy="1500187"/>
          </a:xfrm>
        </p:spPr>
        <p:txBody>
          <a:bodyPr anchor="ctr">
            <a:normAutofit fontScale="90000"/>
          </a:bodyPr>
          <a:lstStyle/>
          <a:p>
            <a:r>
              <a:rPr lang="pl-PL" sz="48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Chatbots</a:t>
            </a:r>
            <a:r>
              <a:rPr lang="pl-PL" sz="4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pl-PL" sz="48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Let</a:t>
            </a:r>
            <a:r>
              <a:rPr lang="pl-PL" sz="4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People Talk To </a:t>
            </a:r>
            <a:r>
              <a:rPr lang="pl-PL" sz="48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Your</a:t>
            </a:r>
            <a:r>
              <a:rPr lang="pl-PL" sz="4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Data </a:t>
            </a:r>
            <a:r>
              <a:rPr lang="pl-PL" sz="48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</a:t>
            </a:r>
            <a:r>
              <a:rPr lang="pl-PL" sz="4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l-PL" sz="48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You</a:t>
            </a:r>
            <a:r>
              <a:rPr lang="pl-PL" sz="4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l-PL" sz="48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Don’t</a:t>
            </a:r>
            <a:r>
              <a:rPr lang="pl-PL" sz="4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l-PL" sz="48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Have</a:t>
            </a:r>
            <a:r>
              <a:rPr lang="pl-PL" sz="4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Talk To </a:t>
            </a:r>
            <a:r>
              <a:rPr lang="pl-PL" sz="4800" spc="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Them</a:t>
            </a:r>
            <a:endParaRPr lang="en-US" sz="48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0BA1-7FD7-4635-A1B3-C8B210391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550" y="1920585"/>
            <a:ext cx="10515600" cy="1168691"/>
          </a:xfrm>
        </p:spPr>
        <p:txBody>
          <a:bodyPr anchor="ctr"/>
          <a:lstStyle/>
          <a:p>
            <a:r>
              <a:rPr lang="pl-PL" dirty="0">
                <a:latin typeface="+mj-lt"/>
              </a:rPr>
              <a:t>Matt Gordon</a:t>
            </a:r>
            <a:endParaRPr lang="en-US" dirty="0">
              <a:latin typeface="+mj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594EE-13B1-4192-B3BD-2C8D42B55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SQLDay</a:t>
            </a:r>
            <a:r>
              <a:rPr lang="en-US" dirty="0"/>
              <a:t> 202</a:t>
            </a:r>
            <a:r>
              <a:rPr lang="pl-PL" dirty="0"/>
              <a:t>1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BAD6B7-3F70-452E-98A3-4E4C9A74B810}"/>
              </a:ext>
            </a:extLst>
          </p:cNvPr>
          <p:cNvCxnSpPr/>
          <p:nvPr/>
        </p:nvCxnSpPr>
        <p:spPr>
          <a:xfrm>
            <a:off x="1006764" y="4589463"/>
            <a:ext cx="5089236" cy="0"/>
          </a:xfrm>
          <a:prstGeom prst="line">
            <a:avLst/>
          </a:prstGeom>
          <a:ln>
            <a:solidFill>
              <a:srgbClr val="FBAB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042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B88D-BDD5-442E-90CC-6B242B79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QnAMaker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F4B7C-67A3-42C1-8629-469D0461A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Serve information interactively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Drives off knowledge bases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Knowledge bases can be FAQ pages, delimited files, etc.</a:t>
            </a:r>
            <a:endParaRPr lang="en-US" sz="2646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0">
              <a:buClr>
                <a:srgbClr val="007A3E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354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35FEE-CDB8-4B2A-8C27-DF337C5BF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496502"/>
          </a:xfrm>
        </p:spPr>
        <p:txBody>
          <a:bodyPr/>
          <a:lstStyle/>
          <a:p>
            <a:r>
              <a:rPr lang="pl-PL" dirty="0"/>
              <a:t>DEMO: </a:t>
            </a:r>
            <a:r>
              <a:rPr lang="pl-PL" dirty="0" err="1"/>
              <a:t>QnAMaker</a:t>
            </a:r>
            <a:r>
              <a:rPr lang="pl-PL" dirty="0"/>
              <a:t> Tour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BFC19-642C-46C0-8599-428A8D1F0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Tx/>
              <a:buChar char="-"/>
            </a:pPr>
            <a:r>
              <a:rPr lang="en-US" dirty="0"/>
              <a:t>Create </a:t>
            </a:r>
            <a:r>
              <a:rPr lang="en-US" dirty="0" err="1"/>
              <a:t>QnA</a:t>
            </a:r>
            <a:r>
              <a:rPr lang="en-US" dirty="0"/>
              <a:t> Service</a:t>
            </a:r>
          </a:p>
          <a:p>
            <a:pPr marL="342900" indent="-342900">
              <a:buFontTx/>
              <a:buChar char="-"/>
            </a:pPr>
            <a:r>
              <a:rPr lang="en-US" dirty="0"/>
              <a:t>Show Word, Excel, and web FAQ examples</a:t>
            </a:r>
          </a:p>
          <a:p>
            <a:pPr marL="342900" indent="-342900">
              <a:buFontTx/>
              <a:buChar char="-"/>
            </a:pPr>
            <a:r>
              <a:rPr lang="en-US" dirty="0"/>
              <a:t>Show customization of Q&amp;A pairs</a:t>
            </a:r>
          </a:p>
          <a:p>
            <a:pPr marL="342900" indent="-342900">
              <a:buFontTx/>
              <a:buChar char="-"/>
            </a:pPr>
            <a:r>
              <a:rPr lang="en-US" dirty="0"/>
              <a:t>Show web chat on my blog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1A871B-AA4F-46BE-9425-C5B550CF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SQLDay</a:t>
            </a:r>
            <a:r>
              <a:rPr lang="en-US" dirty="0"/>
              <a:t> 202</a:t>
            </a:r>
            <a:r>
              <a:rPr lang="pl-PL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164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A2E0-D221-F347-BA61-ABF26C34B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LUIS?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AE013-60E7-4B45-B85A-18683FB60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60AC5C-1E4B-DF4E-9DC6-4D7F680C2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</p:spTree>
    <p:extLst>
      <p:ext uri="{BB962C8B-B14F-4D97-AF65-F5344CB8AC3E}">
        <p14:creationId xmlns:p14="http://schemas.microsoft.com/office/powerpoint/2010/main" val="3155816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B88D-BDD5-442E-90CC-6B242B79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LUIS?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F4B7C-67A3-42C1-8629-469D0461A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What can I do with LUIS (Language Understanding Intelligent Service)?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Determines the intent of the statement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Attempts to isolate the entities described in the statement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Returns a JSON object 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Typically used in chat bots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Provides prebuilt models and allows you to create custom models as well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Can build an app using LUIS using APIs or </a:t>
            </a: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LUIS portal</a:t>
            </a:r>
            <a:endParaRPr lang="en-US" sz="2200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MS example using VS/Bot Framework Emulator </a:t>
            </a:r>
            <a:r>
              <a:rPr lang="en-US" sz="2200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  <a:hlinkClick r:id="rId4"/>
              </a:rPr>
              <a:t>here</a:t>
            </a:r>
            <a:endParaRPr lang="en-US" sz="2200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0">
              <a:buClr>
                <a:srgbClr val="007A3E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249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35FEE-CDB8-4B2A-8C27-DF337C5BF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496502"/>
          </a:xfrm>
        </p:spPr>
        <p:txBody>
          <a:bodyPr/>
          <a:lstStyle/>
          <a:p>
            <a:r>
              <a:rPr lang="pl-PL" dirty="0"/>
              <a:t>DEMO: LUIS Tour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BFC19-642C-46C0-8599-428A8D1F0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dirty="0"/>
              <a:t>Show portal</a:t>
            </a:r>
          </a:p>
          <a:p>
            <a:pPr marL="342900" indent="-342900">
              <a:buFontTx/>
              <a:buChar char="-"/>
            </a:pPr>
            <a:r>
              <a:rPr lang="en-US" dirty="0"/>
              <a:t>Discuss prebuilt domains</a:t>
            </a:r>
          </a:p>
          <a:p>
            <a:pPr marL="342900" indent="-342900">
              <a:buFontTx/>
              <a:buChar char="-"/>
            </a:pPr>
            <a:r>
              <a:rPr lang="en-US" dirty="0"/>
              <a:t>Discuss custom models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1A871B-AA4F-46BE-9425-C5B550CF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SQLDay</a:t>
            </a:r>
            <a:r>
              <a:rPr lang="en-US" dirty="0"/>
              <a:t> 202</a:t>
            </a:r>
            <a:r>
              <a:rPr lang="pl-PL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893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A2E0-D221-F347-BA61-ABF26C34B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I Make a Chatbot?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AE013-60E7-4B45-B85A-18683FB60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60AC5C-1E4B-DF4E-9DC6-4D7F680C2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</p:spTree>
    <p:extLst>
      <p:ext uri="{BB962C8B-B14F-4D97-AF65-F5344CB8AC3E}">
        <p14:creationId xmlns:p14="http://schemas.microsoft.com/office/powerpoint/2010/main" val="2414935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35FEE-CDB8-4B2A-8C27-DF337C5BF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496502"/>
          </a:xfrm>
        </p:spPr>
        <p:txBody>
          <a:bodyPr/>
          <a:lstStyle/>
          <a:p>
            <a:r>
              <a:rPr lang="pl-PL" dirty="0"/>
              <a:t>DEMO: </a:t>
            </a:r>
            <a:r>
              <a:rPr lang="pl-PL" dirty="0" err="1"/>
              <a:t>Creating</a:t>
            </a:r>
            <a:r>
              <a:rPr lang="pl-PL" dirty="0"/>
              <a:t> a </a:t>
            </a:r>
            <a:r>
              <a:rPr lang="pl-PL" dirty="0" err="1"/>
              <a:t>QnAMaker</a:t>
            </a:r>
            <a:r>
              <a:rPr lang="pl-PL" dirty="0"/>
              <a:t> </a:t>
            </a:r>
            <a:r>
              <a:rPr lang="pl-PL" dirty="0" err="1"/>
              <a:t>Chatbot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BFC19-642C-46C0-8599-428A8D1F0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Tx/>
              <a:buChar char="-"/>
            </a:pPr>
            <a:r>
              <a:rPr lang="en-US" dirty="0"/>
              <a:t>Create </a:t>
            </a:r>
            <a:r>
              <a:rPr lang="en-US" dirty="0" err="1"/>
              <a:t>QnA</a:t>
            </a:r>
            <a:r>
              <a:rPr lang="en-US" dirty="0"/>
              <a:t> Service</a:t>
            </a:r>
          </a:p>
          <a:p>
            <a:pPr marL="342900" indent="-342900">
              <a:buFontTx/>
              <a:buChar char="-"/>
            </a:pPr>
            <a:r>
              <a:rPr lang="en-US" dirty="0"/>
              <a:t>Populating a knowledge base</a:t>
            </a:r>
          </a:p>
          <a:p>
            <a:pPr marL="342900" indent="-342900">
              <a:buFontTx/>
              <a:buChar char="-"/>
            </a:pPr>
            <a:r>
              <a:rPr lang="en-US" dirty="0"/>
              <a:t>Publishing the KB</a:t>
            </a:r>
          </a:p>
          <a:p>
            <a:pPr marL="342900" indent="-342900">
              <a:buFontTx/>
              <a:buChar char="-"/>
            </a:pPr>
            <a:r>
              <a:rPr lang="en-US" dirty="0"/>
              <a:t>Test web chat in portal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1A871B-AA4F-46BE-9425-C5B550CF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SQLDay</a:t>
            </a:r>
            <a:r>
              <a:rPr lang="en-US" dirty="0"/>
              <a:t> 202</a:t>
            </a:r>
            <a:r>
              <a:rPr lang="pl-PL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5132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A2E0-D221-F347-BA61-ABF26C34B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Chatbots Help 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AE013-60E7-4B45-B85A-18683FB60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60AC5C-1E4B-DF4E-9DC6-4D7F680C2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</p:spTree>
    <p:extLst>
      <p:ext uri="{BB962C8B-B14F-4D97-AF65-F5344CB8AC3E}">
        <p14:creationId xmlns:p14="http://schemas.microsoft.com/office/powerpoint/2010/main" val="378728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B88D-BDD5-442E-90CC-6B242B79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Chatbots Help 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F4B7C-67A3-42C1-8629-469D0461A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Server/environment model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endParaRPr lang="en-US" sz="2667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Org chart model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endParaRPr lang="en-US" sz="2667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Any repetitive questions you have to answer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endParaRPr lang="en-US" sz="2667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Helps diversify your skillsets outside of pure data</a:t>
            </a:r>
            <a:endParaRPr lang="en-US" sz="2244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0">
              <a:buClr>
                <a:srgbClr val="007A3E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287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B88D-BDD5-442E-90CC-6B242B79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Slide That Shills For My 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F4B7C-67A3-42C1-8629-469D0461A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Beginning Azure Cognitive Services </a:t>
            </a: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via </a:t>
            </a:r>
            <a:r>
              <a:rPr lang="en-US" sz="2667" dirty="0" err="1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Apress</a:t>
            </a:r>
            <a:endParaRPr lang="en-US" sz="2244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0">
              <a:buClr>
                <a:srgbClr val="007A3E"/>
              </a:buClr>
            </a:pPr>
            <a:endParaRPr lang="en-US" dirty="0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65FB3F4-3458-384C-93B0-9836B40B2B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120" y="2402923"/>
            <a:ext cx="2651760" cy="377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806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A1D30-E322-436F-A93E-AA05A69C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Info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B098C-0678-4789-BA1C-DF67D576E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Matt Gordon</a:t>
            </a:r>
          </a:p>
          <a:p>
            <a:pPr marL="0" indent="0">
              <a:buNone/>
            </a:pPr>
            <a:r>
              <a:rPr lang="en-US" dirty="0"/>
              <a:t>Director of Data and Infrastructure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matt@sqlatspeed.com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: @</a:t>
            </a:r>
            <a:r>
              <a:rPr lang="en-US" dirty="0" err="1"/>
              <a:t>sqlatspeed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www.sqlatspeed.com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6D0982-4C7E-4C48-8E84-8FF35DEBADB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88341"/>
            <a:ext cx="803056" cy="366247"/>
          </a:xfrm>
          <a:prstGeom prst="rect">
            <a:avLst/>
          </a:prstGeom>
        </p:spPr>
        <p:txBody>
          <a:bodyPr/>
          <a:lstStyle/>
          <a:p>
            <a:pPr algn="l" defTabSz="483855">
              <a:defRPr/>
            </a:pPr>
            <a:fld id="{95E3A436-1048-CA4E-9C3F-FCB70029503E}" type="slidenum">
              <a:rPr lang="en-US" sz="1905">
                <a:solidFill>
                  <a:srgbClr val="101820"/>
                </a:solidFill>
                <a:latin typeface="Segoe UI"/>
              </a:rPr>
              <a:pPr algn="l" defTabSz="483855">
                <a:defRPr/>
              </a:pPr>
              <a:t>2</a:t>
            </a:fld>
            <a:endParaRPr lang="en-US" sz="1905">
              <a:solidFill>
                <a:srgbClr val="101820"/>
              </a:solidFill>
              <a:latin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783D0-2B5C-42D2-A8C9-619814BBA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459977"/>
            <a:ext cx="374548" cy="374548"/>
          </a:xfrm>
          <a:prstGeom prst="rect">
            <a:avLst/>
          </a:prstGeom>
        </p:spPr>
      </p:pic>
      <p:pic>
        <p:nvPicPr>
          <p:cNvPr id="3074" name="Picture 2" descr="Rev.io Announces Quote-to-Cash at Channel Partners Evolution">
            <a:extLst>
              <a:ext uri="{FF2B5EF4-FFF2-40B4-BE49-F238E27FC236}">
                <a16:creationId xmlns:a16="http://schemas.microsoft.com/office/drawing/2014/main" id="{E62E95FC-7D05-2240-BB88-7EEAAD0E0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6070" y="3038183"/>
            <a:ext cx="3054563" cy="781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310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A1D30-E322-436F-A93E-AA05A69C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Info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B098C-0678-4789-BA1C-DF67D576E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Matt Gordon</a:t>
            </a:r>
          </a:p>
          <a:p>
            <a:pPr marL="0" indent="0">
              <a:buNone/>
            </a:pPr>
            <a:r>
              <a:rPr lang="en-US" dirty="0"/>
              <a:t>Director of Data and Infrastructure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matt@sqlatspeed.com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: @</a:t>
            </a:r>
            <a:r>
              <a:rPr lang="en-US" dirty="0" err="1"/>
              <a:t>sqlatspeed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www.sqlatspeed.com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6D0982-4C7E-4C48-8E84-8FF35DEBADB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88341"/>
            <a:ext cx="803056" cy="366247"/>
          </a:xfrm>
          <a:prstGeom prst="rect">
            <a:avLst/>
          </a:prstGeom>
        </p:spPr>
        <p:txBody>
          <a:bodyPr/>
          <a:lstStyle/>
          <a:p>
            <a:pPr algn="l" defTabSz="483855">
              <a:defRPr/>
            </a:pPr>
            <a:fld id="{95E3A436-1048-CA4E-9C3F-FCB70029503E}" type="slidenum">
              <a:rPr lang="en-US" sz="1905">
                <a:solidFill>
                  <a:srgbClr val="101820"/>
                </a:solidFill>
                <a:latin typeface="Segoe UI"/>
              </a:rPr>
              <a:pPr algn="l" defTabSz="483855">
                <a:defRPr/>
              </a:pPr>
              <a:t>20</a:t>
            </a:fld>
            <a:endParaRPr lang="en-US" sz="1905">
              <a:solidFill>
                <a:srgbClr val="101820"/>
              </a:solidFill>
              <a:latin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783D0-2B5C-42D2-A8C9-619814BBA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459977"/>
            <a:ext cx="374548" cy="374548"/>
          </a:xfrm>
          <a:prstGeom prst="rect">
            <a:avLst/>
          </a:prstGeom>
        </p:spPr>
      </p:pic>
      <p:pic>
        <p:nvPicPr>
          <p:cNvPr id="3074" name="Picture 2" descr="Rev.io Announces Quote-to-Cash at Channel Partners Evolution">
            <a:extLst>
              <a:ext uri="{FF2B5EF4-FFF2-40B4-BE49-F238E27FC236}">
                <a16:creationId xmlns:a16="http://schemas.microsoft.com/office/drawing/2014/main" id="{E62E95FC-7D05-2240-BB88-7EEAAD0E0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6070" y="3038183"/>
            <a:ext cx="3054563" cy="781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725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AF66A-54F2-4D01-AF00-55361F8BE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spc="300" dirty="0"/>
              <a:t>SUBSECTION 1</a:t>
            </a:r>
            <a:endParaRPr lang="en-US" spc="3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23F17-3B13-442D-BD64-8C6373D5D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79"/>
            <a:ext cx="10515600" cy="416528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400" dirty="0">
                <a:latin typeface="+mj-lt"/>
              </a:rPr>
              <a:t>Lorem ipsum dolor sit </a:t>
            </a:r>
            <a:r>
              <a:rPr lang="en-US" sz="2400" dirty="0" err="1">
                <a:latin typeface="+mj-lt"/>
              </a:rPr>
              <a:t>amet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consectetuer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adipiscing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elit</a:t>
            </a:r>
            <a:r>
              <a:rPr lang="en-US" sz="2400" dirty="0">
                <a:latin typeface="+mj-lt"/>
              </a:rPr>
              <a:t>. Maecenas </a:t>
            </a:r>
            <a:r>
              <a:rPr lang="en-US" sz="2400" dirty="0" err="1">
                <a:latin typeface="+mj-lt"/>
              </a:rPr>
              <a:t>porttitor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congue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massa</a:t>
            </a:r>
            <a:r>
              <a:rPr lang="en-US" sz="2400" dirty="0">
                <a:latin typeface="+mj-lt"/>
              </a:rPr>
              <a:t>. </a:t>
            </a:r>
            <a:r>
              <a:rPr lang="en-US" sz="2400" dirty="0" err="1">
                <a:latin typeface="+mj-lt"/>
              </a:rPr>
              <a:t>Fusce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posuere</a:t>
            </a:r>
            <a:r>
              <a:rPr lang="en-US" sz="2400" dirty="0">
                <a:latin typeface="+mj-lt"/>
              </a:rPr>
              <a:t>, magna sed pulvinar </a:t>
            </a:r>
            <a:r>
              <a:rPr lang="en-US" sz="2400" dirty="0" err="1">
                <a:latin typeface="+mj-lt"/>
              </a:rPr>
              <a:t>ultricies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purus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lectus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malesuada</a:t>
            </a:r>
            <a:r>
              <a:rPr lang="en-US" sz="2400" dirty="0">
                <a:latin typeface="+mj-lt"/>
              </a:rPr>
              <a:t> libero, sit </a:t>
            </a:r>
            <a:r>
              <a:rPr lang="en-US" sz="2400" dirty="0" err="1">
                <a:latin typeface="+mj-lt"/>
              </a:rPr>
              <a:t>amet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commodo</a:t>
            </a:r>
            <a:r>
              <a:rPr lang="en-US" sz="2400" dirty="0">
                <a:latin typeface="+mj-lt"/>
              </a:rPr>
              <a:t> magna </a:t>
            </a:r>
            <a:r>
              <a:rPr lang="en-US" sz="2400" dirty="0" err="1">
                <a:latin typeface="+mj-lt"/>
              </a:rPr>
              <a:t>eros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quis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urna</a:t>
            </a:r>
            <a:r>
              <a:rPr lang="en-US" sz="2400" dirty="0">
                <a:latin typeface="+mj-lt"/>
              </a:rPr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702435-A989-4B2D-BD9A-94EFE69D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SQLDay</a:t>
            </a:r>
            <a:r>
              <a:rPr lang="en-US" dirty="0"/>
              <a:t> 202</a:t>
            </a:r>
            <a:r>
              <a:rPr lang="pl-PL" dirty="0"/>
              <a:t>1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155B08E-A3D6-4D20-AE68-F6EEC7FDE111}"/>
              </a:ext>
            </a:extLst>
          </p:cNvPr>
          <p:cNvCxnSpPr/>
          <p:nvPr/>
        </p:nvCxnSpPr>
        <p:spPr>
          <a:xfrm>
            <a:off x="3546764" y="1699491"/>
            <a:ext cx="5089236" cy="0"/>
          </a:xfrm>
          <a:prstGeom prst="line">
            <a:avLst/>
          </a:prstGeom>
          <a:ln>
            <a:solidFill>
              <a:srgbClr val="FBAB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5579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76F1-F4C9-4FCA-A0F6-E7DDB8BC7F7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sz="2400" dirty="0">
                <a:latin typeface="+mj-lt"/>
              </a:rPr>
              <a:t>Nunc </a:t>
            </a:r>
            <a:r>
              <a:rPr lang="en-US" sz="2400" dirty="0" err="1">
                <a:latin typeface="+mj-lt"/>
              </a:rPr>
              <a:t>viverra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imperdiet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enim</a:t>
            </a:r>
            <a:r>
              <a:rPr lang="en-US" sz="2400" dirty="0">
                <a:latin typeface="+mj-lt"/>
              </a:rPr>
              <a:t>. </a:t>
            </a:r>
            <a:r>
              <a:rPr lang="en-US" sz="2400" dirty="0" err="1">
                <a:latin typeface="+mj-lt"/>
              </a:rPr>
              <a:t>Fusce</a:t>
            </a:r>
            <a:r>
              <a:rPr lang="en-US" sz="2400" dirty="0">
                <a:latin typeface="+mj-lt"/>
              </a:rPr>
              <a:t> est. </a:t>
            </a:r>
            <a:r>
              <a:rPr lang="en-US" sz="2400" dirty="0" err="1">
                <a:latin typeface="+mj-lt"/>
              </a:rPr>
              <a:t>Vivamus</a:t>
            </a:r>
            <a:r>
              <a:rPr lang="en-US" sz="2400" dirty="0">
                <a:latin typeface="+mj-lt"/>
              </a:rPr>
              <a:t> a </a:t>
            </a:r>
            <a:r>
              <a:rPr lang="en-US" sz="2400" dirty="0" err="1">
                <a:latin typeface="+mj-lt"/>
              </a:rPr>
              <a:t>tellus</a:t>
            </a:r>
            <a:r>
              <a:rPr lang="en-US" sz="2400" dirty="0">
                <a:latin typeface="+mj-lt"/>
              </a:rPr>
              <a:t>.</a:t>
            </a:r>
          </a:p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sz="2400" dirty="0" err="1">
                <a:latin typeface="+mj-lt"/>
              </a:rPr>
              <a:t>Pellentesque</a:t>
            </a:r>
            <a:r>
              <a:rPr lang="en-US" sz="2400" dirty="0">
                <a:latin typeface="+mj-lt"/>
              </a:rPr>
              <a:t> habitant </a:t>
            </a:r>
            <a:r>
              <a:rPr lang="en-US" sz="2400" dirty="0" err="1">
                <a:latin typeface="+mj-lt"/>
              </a:rPr>
              <a:t>morbi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tristique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senectus</a:t>
            </a:r>
            <a:r>
              <a:rPr lang="en-US" sz="2400" dirty="0">
                <a:latin typeface="+mj-lt"/>
              </a:rPr>
              <a:t> et </a:t>
            </a:r>
            <a:r>
              <a:rPr lang="en-US" sz="2400" dirty="0" err="1">
                <a:latin typeface="+mj-lt"/>
              </a:rPr>
              <a:t>netus</a:t>
            </a:r>
            <a:r>
              <a:rPr lang="en-US" sz="2400" dirty="0">
                <a:latin typeface="+mj-lt"/>
              </a:rPr>
              <a:t> et </a:t>
            </a:r>
            <a:r>
              <a:rPr lang="en-US" sz="2400" dirty="0" err="1">
                <a:latin typeface="+mj-lt"/>
              </a:rPr>
              <a:t>malesuada</a:t>
            </a:r>
            <a:r>
              <a:rPr lang="en-US" sz="2400" dirty="0">
                <a:latin typeface="+mj-lt"/>
              </a:rPr>
              <a:t> fames ac </a:t>
            </a:r>
            <a:r>
              <a:rPr lang="en-US" sz="2400" dirty="0" err="1">
                <a:latin typeface="+mj-lt"/>
              </a:rPr>
              <a:t>turpis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egestas</a:t>
            </a:r>
            <a:r>
              <a:rPr lang="en-US" sz="2400" dirty="0">
                <a:latin typeface="+mj-lt"/>
              </a:rPr>
              <a:t>. </a:t>
            </a:r>
            <a:r>
              <a:rPr lang="en-US" sz="2400" dirty="0" err="1">
                <a:latin typeface="+mj-lt"/>
              </a:rPr>
              <a:t>Proin</a:t>
            </a:r>
            <a:r>
              <a:rPr lang="en-US" sz="2400" dirty="0">
                <a:latin typeface="+mj-lt"/>
              </a:rPr>
              <a:t> pharetra </a:t>
            </a:r>
            <a:r>
              <a:rPr lang="en-US" sz="2400" dirty="0" err="1">
                <a:latin typeface="+mj-lt"/>
              </a:rPr>
              <a:t>nonummy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pede</a:t>
            </a:r>
            <a:r>
              <a:rPr lang="en-US" sz="2400" dirty="0">
                <a:latin typeface="+mj-lt"/>
              </a:rPr>
              <a:t>. </a:t>
            </a:r>
            <a:r>
              <a:rPr lang="en-US" sz="2400" dirty="0" err="1">
                <a:latin typeface="+mj-lt"/>
              </a:rPr>
              <a:t>Mauris</a:t>
            </a:r>
            <a:r>
              <a:rPr lang="en-US" sz="2400" dirty="0">
                <a:latin typeface="+mj-lt"/>
              </a:rPr>
              <a:t> et </a:t>
            </a:r>
            <a:r>
              <a:rPr lang="en-US" sz="2400" dirty="0" err="1">
                <a:latin typeface="+mj-lt"/>
              </a:rPr>
              <a:t>orci</a:t>
            </a:r>
            <a:r>
              <a:rPr lang="en-US" sz="2400" dirty="0">
                <a:latin typeface="+mj-lt"/>
              </a:rPr>
              <a:t>.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E430B-7D2B-4BC7-B3BC-5D94343F0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endParaRPr lang="en-US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94606-9FFB-48FC-B9A9-C3BBEFFC8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SQLDay</a:t>
            </a:r>
            <a:r>
              <a:rPr lang="en-US" dirty="0"/>
              <a:t> 202</a:t>
            </a:r>
            <a:r>
              <a:rPr lang="pl-PL" dirty="0"/>
              <a:t>1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91DB9FC-BE47-4118-AA01-0567E554E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pl-PL" spc="300" dirty="0"/>
              <a:t>SUBSECTION 2</a:t>
            </a:r>
            <a:endParaRPr lang="en-US" spc="3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0CD78FF-48F0-435C-831D-F259E3BEB83E}"/>
              </a:ext>
            </a:extLst>
          </p:cNvPr>
          <p:cNvCxnSpPr/>
          <p:nvPr/>
        </p:nvCxnSpPr>
        <p:spPr>
          <a:xfrm>
            <a:off x="3546764" y="1699491"/>
            <a:ext cx="5089236" cy="0"/>
          </a:xfrm>
          <a:prstGeom prst="line">
            <a:avLst/>
          </a:prstGeom>
          <a:ln>
            <a:solidFill>
              <a:srgbClr val="FBAB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84185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35FEE-CDB8-4B2A-8C27-DF337C5BF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496502"/>
          </a:xfrm>
        </p:spPr>
        <p:txBody>
          <a:bodyPr/>
          <a:lstStyle/>
          <a:p>
            <a:r>
              <a:rPr lang="pl-PL" dirty="0"/>
              <a:t>POINT 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BFC19-642C-46C0-8599-428A8D1F0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Lorem ipsum dolor sit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amet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consectetuer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adipiscing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elit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. Maecenas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porttitor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congue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massa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.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Fusce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posuere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magna sed pulvinar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ultricies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purus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lectus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malesuada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libero, sit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amet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commodo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magna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eros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quis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urna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1A871B-AA4F-46BE-9425-C5B550CF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SQLDay</a:t>
            </a:r>
            <a:r>
              <a:rPr lang="en-US" dirty="0"/>
              <a:t> 202</a:t>
            </a:r>
            <a:r>
              <a:rPr lang="pl-PL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983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B88D-BDD5-442E-90CC-6B242B79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F4B7C-67A3-42C1-8629-469D0461A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Raleway"/>
              </a:rPr>
              <a:t>15+ years of SQL Server experience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Raleway"/>
              </a:rPr>
              <a:t>Microsoft Data Platform MVP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Raleway"/>
              </a:rPr>
              <a:t>Friend of Redgate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Raleway"/>
              </a:rPr>
              <a:t>Managed 24x7 datacenters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Raleway"/>
              </a:rPr>
              <a:t>Worked on development teams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Raleway"/>
              </a:rPr>
              <a:t>MCSE: Data Management and Analytics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Raleway"/>
              </a:rPr>
              <a:t>International data community speaker</a:t>
            </a: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Raleway"/>
              </a:rPr>
              <a:t>Leader of Lexington, KY (USA) Data Technology Group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A884CC-BB11-49C5-A68D-EB9A3DCC2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5049" y="1996126"/>
            <a:ext cx="1596549" cy="2527869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3E191737-A064-2B41-9CE3-A98B6DB7A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9156" y="1996126"/>
            <a:ext cx="1894235" cy="252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214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B88D-BDD5-442E-90CC-6B242B79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10" dirty="0"/>
              <a:t>How I Picked My Twitter Handle and Domain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F4B7C-67A3-42C1-8629-469D0461A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9142B-F516-4028-9D40-B3C6EF814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115" y="3349421"/>
            <a:ext cx="4360610" cy="29145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671AD2-3EB9-486D-8BBD-0D7B438E3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116" y="1527449"/>
            <a:ext cx="3090357" cy="17428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15CF37-B477-42C4-96AD-E14FDA806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209" y="1531103"/>
            <a:ext cx="6303913" cy="472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280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AF66A-54F2-4D01-AF00-55361F8BE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spc="300" dirty="0"/>
              <a:t>AGENDA</a:t>
            </a:r>
            <a:endParaRPr lang="en-US" spc="3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23F17-3B13-442D-BD64-8C6373D5D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79"/>
            <a:ext cx="10515600" cy="41652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sz="2400" dirty="0" err="1">
                <a:latin typeface="+mj-lt"/>
              </a:rPr>
              <a:t>What</a:t>
            </a:r>
            <a:r>
              <a:rPr lang="pl-PL" sz="2400" dirty="0">
                <a:latin typeface="+mj-lt"/>
              </a:rPr>
              <a:t> </a:t>
            </a:r>
            <a:r>
              <a:rPr lang="pl-PL" sz="2400" dirty="0" err="1">
                <a:latin typeface="+mj-lt"/>
              </a:rPr>
              <a:t>Is</a:t>
            </a:r>
            <a:r>
              <a:rPr lang="pl-PL" sz="2400" dirty="0">
                <a:latin typeface="+mj-lt"/>
              </a:rPr>
              <a:t> </a:t>
            </a:r>
            <a:r>
              <a:rPr lang="pl-PL" sz="2400" dirty="0" err="1">
                <a:latin typeface="+mj-lt"/>
              </a:rPr>
              <a:t>Azure</a:t>
            </a:r>
            <a:r>
              <a:rPr lang="pl-PL" sz="2400" dirty="0">
                <a:latin typeface="+mj-lt"/>
              </a:rPr>
              <a:t> </a:t>
            </a:r>
            <a:r>
              <a:rPr lang="pl-PL" sz="2400" dirty="0" err="1">
                <a:latin typeface="+mj-lt"/>
              </a:rPr>
              <a:t>Cognitive</a:t>
            </a:r>
            <a:r>
              <a:rPr lang="pl-PL" sz="2400" dirty="0">
                <a:latin typeface="+mj-lt"/>
              </a:rPr>
              <a:t> Services?</a:t>
            </a:r>
          </a:p>
          <a:p>
            <a:pPr>
              <a:lnSpc>
                <a:spcPct val="150000"/>
              </a:lnSpc>
            </a:pPr>
            <a:r>
              <a:rPr lang="pl-PL" sz="2400" dirty="0" err="1">
                <a:latin typeface="+mj-lt"/>
              </a:rPr>
              <a:t>What</a:t>
            </a:r>
            <a:r>
              <a:rPr lang="pl-PL" sz="2400" dirty="0">
                <a:latin typeface="+mj-lt"/>
              </a:rPr>
              <a:t> </a:t>
            </a:r>
            <a:r>
              <a:rPr lang="pl-PL" sz="2400" dirty="0" err="1">
                <a:latin typeface="+mj-lt"/>
              </a:rPr>
              <a:t>Is</a:t>
            </a:r>
            <a:r>
              <a:rPr lang="pl-PL" sz="2400" dirty="0">
                <a:latin typeface="+mj-lt"/>
              </a:rPr>
              <a:t> </a:t>
            </a:r>
            <a:r>
              <a:rPr lang="pl-PL" sz="2400" dirty="0" err="1">
                <a:latin typeface="+mj-lt"/>
              </a:rPr>
              <a:t>QnA</a:t>
            </a:r>
            <a:r>
              <a:rPr lang="pl-PL" sz="2400" dirty="0">
                <a:latin typeface="+mj-lt"/>
              </a:rPr>
              <a:t> Maker?</a:t>
            </a:r>
          </a:p>
          <a:p>
            <a:pPr>
              <a:lnSpc>
                <a:spcPct val="150000"/>
              </a:lnSpc>
            </a:pPr>
            <a:r>
              <a:rPr lang="pl-PL" sz="2400" dirty="0" err="1">
                <a:latin typeface="+mj-lt"/>
              </a:rPr>
              <a:t>What</a:t>
            </a:r>
            <a:r>
              <a:rPr lang="pl-PL" sz="2400" dirty="0">
                <a:latin typeface="+mj-lt"/>
              </a:rPr>
              <a:t> </a:t>
            </a:r>
            <a:r>
              <a:rPr lang="pl-PL" sz="2400" dirty="0" err="1">
                <a:latin typeface="+mj-lt"/>
              </a:rPr>
              <a:t>Is</a:t>
            </a:r>
            <a:r>
              <a:rPr lang="pl-PL" sz="2400" dirty="0">
                <a:latin typeface="+mj-lt"/>
              </a:rPr>
              <a:t> LUIS?</a:t>
            </a:r>
          </a:p>
          <a:p>
            <a:pPr>
              <a:lnSpc>
                <a:spcPct val="150000"/>
              </a:lnSpc>
            </a:pPr>
            <a:r>
              <a:rPr lang="pl-PL" sz="2400" dirty="0">
                <a:latin typeface="+mj-lt"/>
              </a:rPr>
              <a:t>How </a:t>
            </a:r>
            <a:r>
              <a:rPr lang="pl-PL" sz="2400" dirty="0" err="1">
                <a:latin typeface="+mj-lt"/>
              </a:rPr>
              <a:t>Can</a:t>
            </a:r>
            <a:r>
              <a:rPr lang="pl-PL" sz="2400" dirty="0">
                <a:latin typeface="+mj-lt"/>
              </a:rPr>
              <a:t> I </a:t>
            </a:r>
            <a:r>
              <a:rPr lang="pl-PL" sz="2400" dirty="0" err="1">
                <a:latin typeface="+mj-lt"/>
              </a:rPr>
              <a:t>Make</a:t>
            </a:r>
            <a:r>
              <a:rPr lang="pl-PL" sz="2400" dirty="0">
                <a:latin typeface="+mj-lt"/>
              </a:rPr>
              <a:t> a </a:t>
            </a:r>
            <a:r>
              <a:rPr lang="pl-PL" sz="2400" dirty="0" err="1">
                <a:latin typeface="+mj-lt"/>
              </a:rPr>
              <a:t>Chatbot</a:t>
            </a:r>
            <a:r>
              <a:rPr lang="pl-PL" sz="2400" dirty="0">
                <a:latin typeface="+mj-lt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pl-PL" sz="2400" dirty="0">
                <a:latin typeface="+mj-lt"/>
              </a:rPr>
              <a:t>How </a:t>
            </a:r>
            <a:r>
              <a:rPr lang="pl-PL" sz="2400" dirty="0" err="1">
                <a:latin typeface="+mj-lt"/>
              </a:rPr>
              <a:t>Can</a:t>
            </a:r>
            <a:r>
              <a:rPr lang="pl-PL" sz="2400" dirty="0">
                <a:latin typeface="+mj-lt"/>
              </a:rPr>
              <a:t> </a:t>
            </a:r>
            <a:r>
              <a:rPr lang="pl-PL" sz="2400" dirty="0" err="1">
                <a:latin typeface="+mj-lt"/>
              </a:rPr>
              <a:t>Chatbots</a:t>
            </a:r>
            <a:r>
              <a:rPr lang="pl-PL" sz="2400" dirty="0">
                <a:latin typeface="+mj-lt"/>
              </a:rPr>
              <a:t> Help Me?</a:t>
            </a:r>
            <a:endParaRPr lang="en-US" sz="2400" dirty="0">
              <a:latin typeface="+mj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702435-A989-4B2D-BD9A-94EFE69D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SQLDay</a:t>
            </a:r>
            <a:r>
              <a:rPr lang="en-US" dirty="0"/>
              <a:t> </a:t>
            </a:r>
            <a:r>
              <a:rPr lang="pl-PL" dirty="0"/>
              <a:t>2021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155B08E-A3D6-4D20-AE68-F6EEC7FDE111}"/>
              </a:ext>
            </a:extLst>
          </p:cNvPr>
          <p:cNvCxnSpPr/>
          <p:nvPr/>
        </p:nvCxnSpPr>
        <p:spPr>
          <a:xfrm>
            <a:off x="3546764" y="1699491"/>
            <a:ext cx="5089236" cy="0"/>
          </a:xfrm>
          <a:prstGeom prst="line">
            <a:avLst/>
          </a:prstGeom>
          <a:ln>
            <a:solidFill>
              <a:srgbClr val="FBAB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02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A2E0-D221-F347-BA61-ABF26C34B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Cognitive Services?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AE013-60E7-4B45-B85A-18683FB60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60AC5C-1E4B-DF4E-9DC6-4D7F680C2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</p:spTree>
    <p:extLst>
      <p:ext uri="{BB962C8B-B14F-4D97-AF65-F5344CB8AC3E}">
        <p14:creationId xmlns:p14="http://schemas.microsoft.com/office/powerpoint/2010/main" val="3656683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B88D-BDD5-442E-90CC-6B242B79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Cognitive Services?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F4B7C-67A3-42C1-8629-469D0461A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Set of APIs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“Sets of machine learning algorithms to solve problems in the field of AI”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Code you can call with code or bots of your own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2244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How do I use them?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Can be consumed via standard REST calls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 code interaction (Logic Apps, </a:t>
            </a:r>
            <a:r>
              <a:rPr lang="en-US" sz="2244" dirty="0" err="1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QnA</a:t>
            </a: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Maker, etc.)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2244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How do I learn to call them?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Great Microsoft documentation found here: </a:t>
            </a:r>
            <a:r>
              <a:rPr lang="en-US" sz="2540" dirty="0"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https://bit.ly/2sxsqry</a:t>
            </a:r>
            <a:endParaRPr lang="en-US" sz="2244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0">
              <a:buClr>
                <a:srgbClr val="007A3E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036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B88D-BDD5-442E-90CC-6B242B79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Cognitive Services?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F4B7C-67A3-42C1-8629-469D0461A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List of Cognitive Services APIs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Vision (analyze images and videos)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Speech (speech recognition and speaker identification)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Language (understand sentences and intent)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Decision (Anomaly Detector, Content Moderator, etc.)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2244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67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Today’s focus will be on Language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APIs can be combined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2244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Most initial communication begins as either speech or text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2244" dirty="0">
              <a:solidFill>
                <a:srgbClr val="414A5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2646" dirty="0">
                <a:solidFill>
                  <a:srgbClr val="414A5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Majority of communication is done “under the covers” via JSON</a:t>
            </a:r>
          </a:p>
          <a:p>
            <a:pPr lvl="0">
              <a:buClr>
                <a:srgbClr val="007A3E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552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A2E0-D221-F347-BA61-ABF26C34B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QnAMaker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AE013-60E7-4B45-B85A-18683FB60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60AC5C-1E4B-DF4E-9DC6-4D7F680C2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SQLDay 2020</a:t>
            </a:r>
          </a:p>
        </p:txBody>
      </p:sp>
    </p:spTree>
    <p:extLst>
      <p:ext uri="{BB962C8B-B14F-4D97-AF65-F5344CB8AC3E}">
        <p14:creationId xmlns:p14="http://schemas.microsoft.com/office/powerpoint/2010/main" val="3308370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5750</TotalTime>
  <Words>718</Words>
  <Application>Microsoft Macintosh PowerPoint</Application>
  <PresentationFormat>Widescreen</PresentationFormat>
  <Paragraphs>133</Paragraphs>
  <Slides>23</Slides>
  <Notes>6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Lucida Grande</vt:lpstr>
      <vt:lpstr>Raleway</vt:lpstr>
      <vt:lpstr>Segoe UI</vt:lpstr>
      <vt:lpstr>Office Theme</vt:lpstr>
      <vt:lpstr>Chatbots: Let People Talk To Your Data So You Don’t Have To Talk To Them</vt:lpstr>
      <vt:lpstr>Speaker Info</vt:lpstr>
      <vt:lpstr>About Me</vt:lpstr>
      <vt:lpstr>How I Picked My Twitter Handle and Domain Name</vt:lpstr>
      <vt:lpstr>AGENDA</vt:lpstr>
      <vt:lpstr>What Is Azure Cognitive Services?</vt:lpstr>
      <vt:lpstr>What Is Azure Cognitive Services?</vt:lpstr>
      <vt:lpstr>What Is Azure Cognitive Services?</vt:lpstr>
      <vt:lpstr>What Is QnAMaker?</vt:lpstr>
      <vt:lpstr>What Is QnAMaker?</vt:lpstr>
      <vt:lpstr>DEMO: QnAMaker Tour</vt:lpstr>
      <vt:lpstr>What Is LUIS?</vt:lpstr>
      <vt:lpstr>What Is LUIS?</vt:lpstr>
      <vt:lpstr>DEMO: LUIS Tour</vt:lpstr>
      <vt:lpstr>How Can I Make a Chatbot?</vt:lpstr>
      <vt:lpstr>DEMO: Creating a QnAMaker Chatbot</vt:lpstr>
      <vt:lpstr>How Can Chatbots Help Me?</vt:lpstr>
      <vt:lpstr>How Can Chatbots Help Me?</vt:lpstr>
      <vt:lpstr>The Slide That Shills For My Book</vt:lpstr>
      <vt:lpstr>Speaker Info</vt:lpstr>
      <vt:lpstr>SUBSECTION 1</vt:lpstr>
      <vt:lpstr>SUBSECTION 2</vt:lpstr>
      <vt:lpstr>POINT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Justyna Jokiel</dc:creator>
  <cp:lastModifiedBy>Matt Gordon</cp:lastModifiedBy>
  <cp:revision>37</cp:revision>
  <dcterms:created xsi:type="dcterms:W3CDTF">2020-11-25T08:54:13Z</dcterms:created>
  <dcterms:modified xsi:type="dcterms:W3CDTF">2021-09-30T16:58:58Z</dcterms:modified>
</cp:coreProperties>
</file>